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4.gif" ContentType="image/gif"/>
  <Override PartName="/ppt/media/image3.png" ContentType="image/png"/>
  <Override PartName="/ppt/media/image1.gif" ContentType="image/gif"/>
  <Override PartName="/ppt/media/image2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3.xml" ContentType="application/vnd.openxmlformats-officedocument.presentationml.slide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213A99EA-50B0-4490-A5DC-7CE6C30DF28E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4.gif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cdp.dhs.gov/FEMASID" TargetMode="External"/><Relationship Id="rId2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s://emilms.fema.gov/IS700b/curriculum/1.html" TargetMode="External"/><Relationship Id="rId2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2019 WPA District Meeting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3200" spc="-1" strike="noStrike">
                <a:latin typeface="Arial"/>
              </a:rPr>
              <a:t>NOTES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Emphasis is on Real-World Needs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60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8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Covering a race or parade just won’t cut it.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Simulated wide-spread disaster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Requires establishing communications with other parts of the state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Significant simulated-emergency traffic handling by voice and digital means, HF and VHF (for agencies)</a:t>
            </a:r>
            <a:endParaRPr b="0" lang="en-US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Opportunity for positive media coverage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This isn’t your Uncle Bob’s ARES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7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911 changed “Everything”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Katrina even changed that!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en-US" sz="3200" spc="-1" strike="noStrike">
                <a:solidFill>
                  <a:srgbClr val="224488"/>
                </a:solidFill>
                <a:latin typeface="Arial"/>
              </a:rPr>
              <a:t>ARES</a:t>
            </a:r>
            <a:r>
              <a:rPr b="1" lang="en-US" sz="3200" spc="-1" strike="noStrike">
                <a:latin typeface="Arial"/>
              </a:rPr>
              <a:t> </a:t>
            </a:r>
            <a:r>
              <a:rPr b="1" lang="en-US" sz="3200" spc="-1" strike="noStrike">
                <a:solidFill>
                  <a:srgbClr val="777777"/>
                </a:solidFill>
                <a:latin typeface="Arial"/>
              </a:rPr>
              <a:t>Connect</a:t>
            </a:r>
            <a:r>
              <a:rPr b="0" lang="en-US" sz="3200" spc="-1" strike="noStrike">
                <a:latin typeface="Arial"/>
              </a:rPr>
              <a:t> will play a big part 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Sign-in/sign-out Kiosks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ARESMAT team volunteer management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Dispatch &amp; Logistics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" descr=""/>
          <p:cNvPicPr/>
          <p:nvPr/>
        </p:nvPicPr>
        <p:blipFill>
          <a:blip r:embed="rId1"/>
          <a:stretch/>
        </p:blipFill>
        <p:spPr>
          <a:xfrm>
            <a:off x="158760" y="708120"/>
            <a:ext cx="9751680" cy="4246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ARRL News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69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FAA Reauthorization Act Language Serves to Exclude Vast Majority of Amateur Radio Towers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Window Closing on July 15 for Volunteer Monitor Program Applications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Hurricane Watch Net Keeping Close Watch on Tropical Storm Barry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ARRL Urges Restraint Regarding CEPT 2-meter Reallocation Proposal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Registering for ICS Courses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69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There is a good bit of confusion about how to take the required ICS courses.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Too many ARES Members are blundering around on their own instead of asking their EC for help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Here’s what to tell them…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(HINT: This would be a GREAT program for your next ARES Group meeting!)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1" lang="en-US" sz="2400" spc="-1" strike="noStrike" u="sng">
                <a:solidFill>
                  <a:srgbClr val="ff0000"/>
                </a:solidFill>
                <a:uFillTx/>
                <a:latin typeface="Arial"/>
              </a:rPr>
              <a:t>IS-700 is NOT an ARRL Course. It is not an ARES course.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88000"/>
          </a:bodyPr>
          <a:p>
            <a:endParaRPr b="1" lang="en-US" sz="1800" spc="-1" strike="noStrike" u="sng">
              <a:solidFill>
                <a:srgbClr val="ff0000"/>
              </a:solidFill>
              <a:uFillTx/>
              <a:latin typeface="Times New Roman"/>
            </a:endParaRPr>
          </a:p>
          <a:p>
            <a:r>
              <a:rPr b="0" lang="en-US" sz="2400" spc="-1" strike="noStrike">
                <a:latin typeface="Times New Roman"/>
              </a:rPr>
              <a:t>You can't register for or take the IS-700 course on the ARRL website. </a:t>
            </a:r>
            <a:endParaRPr b="0" lang="en-US" sz="2400" spc="-1" strike="noStrike">
              <a:latin typeface="Times New Roman"/>
            </a:endParaRPr>
          </a:p>
          <a:p>
            <a:endParaRPr b="0" lang="en-US" sz="2400" spc="-1" strike="noStrike">
              <a:latin typeface="Times New Roman"/>
            </a:endParaRPr>
          </a:p>
          <a:p>
            <a:r>
              <a:rPr b="0" lang="en-US" sz="2400" spc="-1" strike="noStrike">
                <a:latin typeface="Times New Roman"/>
              </a:rPr>
              <a:t>You can't register for or take the IS-700 course on the wpa-arrl.org website.</a:t>
            </a:r>
            <a:endParaRPr b="0" lang="en-US" sz="2400" spc="-1" strike="noStrike">
              <a:latin typeface="Times New Roman"/>
            </a:endParaRPr>
          </a:p>
          <a:p>
            <a:endParaRPr b="0" lang="en-US" sz="2400" spc="-1" strike="noStrike">
              <a:latin typeface="Times New Roman"/>
            </a:endParaRPr>
          </a:p>
          <a:p>
            <a:r>
              <a:rPr b="0" lang="en-US" sz="2400" spc="-1" strike="noStrike">
                <a:latin typeface="Times New Roman"/>
              </a:rPr>
              <a:t>The </a:t>
            </a:r>
            <a:r>
              <a:rPr b="1" lang="en-US" sz="2400" spc="-1" strike="noStrike" u="sng">
                <a:uFillTx/>
                <a:latin typeface="Times New Roman"/>
              </a:rPr>
              <a:t>ONLY</a:t>
            </a:r>
            <a:r>
              <a:rPr b="0" lang="en-US" sz="2400" spc="-1" strike="noStrike">
                <a:latin typeface="Times New Roman"/>
              </a:rPr>
              <a:t> place you can take the IS-700 course is the FEMA Extension Course Institute website, </a:t>
            </a:r>
            <a:r>
              <a:rPr b="1" lang="en-US" sz="2400" spc="-1" strike="noStrike" u="sng">
                <a:uFillTx/>
                <a:latin typeface="Times New Roman"/>
              </a:rPr>
              <a:t>AFTER</a:t>
            </a:r>
            <a:r>
              <a:rPr b="0" lang="en-US" sz="2400" spc="-1" strike="noStrike">
                <a:latin typeface="Times New Roman"/>
              </a:rPr>
              <a:t> getting a FEMA Student ID</a:t>
            </a:r>
            <a:r>
              <a:rPr b="0" lang="en-US" sz="2400" spc="-1" strike="noStrike">
                <a:latin typeface="Times New Roman"/>
              </a:rPr>
              <a:t>.</a:t>
            </a:r>
            <a:endParaRPr b="0" lang="en-US" sz="2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Step 1 – Get a FEMA Student ID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r>
              <a:rPr b="1" lang="en-US" sz="2400" spc="-1" strike="noStrike">
                <a:solidFill>
                  <a:srgbClr val="ff0000"/>
                </a:solidFill>
                <a:latin typeface="Times New Roman"/>
              </a:rPr>
              <a:t>First, you have to register with Homeland Security online to get a Student ID</a:t>
            </a:r>
            <a:r>
              <a:rPr b="0" lang="en-US" sz="2400" spc="-1" strike="noStrike">
                <a:latin typeface="Times New Roman"/>
              </a:rPr>
              <a:t> for all US Federal Government FEMA/NIMS Courses (IS-100 IS-200 IS-700 and IS-800). Here is the webpage to use to register for the FEMA Student ID...</a:t>
            </a:r>
            <a:endParaRPr b="0" lang="en-US" sz="2400" spc="-1" strike="noStrike">
              <a:latin typeface="Times New Roman"/>
            </a:endParaRPr>
          </a:p>
          <a:p>
            <a:endParaRPr b="0" lang="en-US" sz="2400" spc="-1" strike="noStrike">
              <a:latin typeface="Times New Roman"/>
            </a:endParaRPr>
          </a:p>
          <a:p>
            <a:r>
              <a:rPr b="0" lang="en-US" sz="3600" spc="-1" strike="noStrike">
                <a:latin typeface="Times New Roman"/>
                <a:hlinkClick r:id="rId1"/>
              </a:rPr>
              <a:t>https://cdp.dhs.gov/FEMASID</a:t>
            </a:r>
            <a:endParaRPr b="0" lang="en-US" sz="36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Step 2 – Take FEMA NIMS Courses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r>
              <a:rPr b="0" lang="en-US" sz="2400" spc="-1" strike="noStrike">
                <a:latin typeface="Times New Roman"/>
              </a:rPr>
              <a:t>Here is where you go to take the IS-700 course </a:t>
            </a:r>
            <a:r>
              <a:rPr b="1" lang="en-US" sz="2400" spc="-1" strike="noStrike" u="sng">
                <a:uFillTx/>
                <a:latin typeface="Times New Roman"/>
              </a:rPr>
              <a:t>AFTER</a:t>
            </a:r>
            <a:r>
              <a:rPr b="0" lang="en-US" sz="2400" spc="-1" strike="noStrike">
                <a:latin typeface="Times New Roman"/>
              </a:rPr>
              <a:t> you have received your FEMA Student ID (Don't lose it and don't forget your password!!!)</a:t>
            </a:r>
            <a:endParaRPr b="0" lang="en-US" sz="2400" spc="-1" strike="noStrike">
              <a:latin typeface="Times New Roman"/>
            </a:endParaRPr>
          </a:p>
          <a:p>
            <a:endParaRPr b="0" lang="en-US" sz="2400" spc="-1" strike="noStrike">
              <a:latin typeface="Times New Roman"/>
            </a:endParaRPr>
          </a:p>
          <a:p>
            <a:r>
              <a:rPr b="0" lang="en-US" sz="3200" spc="-1" strike="noStrike">
                <a:latin typeface="Times New Roman"/>
                <a:hlinkClick r:id="rId1"/>
              </a:rPr>
              <a:t>https://emilms.fema.gov/IS700b/curriculum/1.html</a:t>
            </a:r>
            <a:endParaRPr b="0" lang="en-US" sz="3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Step 3 – Take ARRL EC-001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r>
              <a:rPr b="1" lang="en-US" sz="2400" spc="-1" strike="noStrike" u="sng">
                <a:uFillTx/>
                <a:latin typeface="Times New Roman"/>
              </a:rPr>
              <a:t>AFTER</a:t>
            </a:r>
            <a:r>
              <a:rPr b="0" lang="en-US" sz="2400" spc="-1" strike="noStrike">
                <a:latin typeface="Times New Roman"/>
              </a:rPr>
              <a:t> you have completed these four courses, then and only then can you register with ARRL for the EC-001 ARRL course.</a:t>
            </a:r>
            <a:endParaRPr b="0" lang="en-US" sz="2400" spc="-1" strike="noStrike">
              <a:latin typeface="Times New Roman"/>
            </a:endParaRPr>
          </a:p>
          <a:p>
            <a:endParaRPr b="0" lang="en-US" sz="2400" spc="-1" strike="noStrike">
              <a:latin typeface="Times New Roman"/>
            </a:endParaRPr>
          </a:p>
          <a:p>
            <a:r>
              <a:rPr b="0" lang="en-US" sz="3600" spc="-1" strike="noStrike">
                <a:solidFill>
                  <a:srgbClr val="3465a4"/>
                </a:solidFill>
                <a:latin typeface="Times New Roman"/>
              </a:rPr>
              <a:t>https://www.arrl.org/online-course-enrollment/1</a:t>
            </a:r>
            <a:endParaRPr b="0" lang="en-US" sz="36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" descr=""/>
          <p:cNvPicPr/>
          <p:nvPr/>
        </p:nvPicPr>
        <p:blipFill>
          <a:blip r:embed="rId1"/>
          <a:stretch/>
        </p:blipFill>
        <p:spPr>
          <a:xfrm>
            <a:off x="158760" y="708120"/>
            <a:ext cx="9751680" cy="4246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2019 Fall SET – 5 October 2019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55" name="" descr=""/>
          <p:cNvPicPr/>
          <p:nvPr/>
        </p:nvPicPr>
        <p:blipFill>
          <a:blip r:embed="rId1"/>
          <a:stretch/>
        </p:blipFill>
        <p:spPr>
          <a:xfrm>
            <a:off x="1759320" y="1597680"/>
            <a:ext cx="2656080" cy="3431520"/>
          </a:xfrm>
          <a:prstGeom prst="rect">
            <a:avLst/>
          </a:prstGeom>
          <a:ln>
            <a:noFill/>
          </a:ln>
        </p:spPr>
      </p:pic>
      <p:pic>
        <p:nvPicPr>
          <p:cNvPr id="56" name="" descr=""/>
          <p:cNvPicPr/>
          <p:nvPr/>
        </p:nvPicPr>
        <p:blipFill>
          <a:blip r:embed="rId2"/>
          <a:stretch/>
        </p:blipFill>
        <p:spPr>
          <a:xfrm>
            <a:off x="5675760" y="1580400"/>
            <a:ext cx="2656800" cy="34351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Bigger and Better!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58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Joint operation with EPA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Multiple Served Agencies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Red Cross, FEMA/PEMA, US Army Corps of Engineers, National Weather Service</a:t>
            </a:r>
            <a:endParaRPr b="0" lang="en-US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Longer, later (11:00 am – 9:00 pm)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Local units can opt for minimum of 3 hours (or more!)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Different start times for each unit</a:t>
            </a:r>
            <a:endParaRPr b="0" lang="en-US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ARESMAT (mutual aid) teams exchange places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Application>LibreOffice/6.2.4.2$Linux_X86_64 LibreOffice_project/20$Build-2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2019-07-12T23:52:41Z</dcterms:created>
  <dc:creator/>
  <dc:description/>
  <dc:language>en-US</dc:language>
  <cp:lastModifiedBy/>
  <dcterms:modified xsi:type="dcterms:W3CDTF">2019-07-13T00:58:46Z</dcterms:modified>
  <cp:revision>1</cp:revision>
  <dc:subject/>
  <dc:title/>
</cp:coreProperties>
</file>